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13716000" cx="24384000"/>
  <p:notesSz cx="6858000" cy="9144000"/>
  <p:defaultTextStyle>
    <a:defPPr defTabSz="914400" hangingPunct="0" indent="0" latinLnBrk="1" lvl="0" marL="0" marR="0" rtl="0" algn="l" fontAlgn="auto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i="0" kumimoji="0" normalizeH="0" spc="0" sz="1800" u="none" cap="none" strike="noStrike">
        <a:ln>
          <a:noFill/>
        </a:ln>
        <a:solidFill>
          <a:srgbClr val="000000"/>
        </a:solidFill>
        <a:effectLst/>
      </a:defRPr>
    </a:defPPr>
    <a:lvl1pPr defTabSz="2438338" hangingPunct="0" indent="0" latinLnBrk="0" lvl="0" marL="0" marR="0" rtl="0" algn="l" fontAlgn="auto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i="0" kumimoji="0" normalizeH="0" spc="0" sz="4800" u="none" cap="none" strike="noStrike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Helvetica Neue"/>
      </a:defRPr>
    </a:lvl1pPr>
    <a:lvl2pPr defTabSz="2438338" hangingPunct="0" indent="457200" latinLnBrk="0" lvl="1" marL="0" marR="0" rtl="0" algn="l" fontAlgn="auto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i="0" kumimoji="0" normalizeH="0" spc="0" sz="4800" u="none" cap="none" strike="noStrike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Helvetica Neue"/>
      </a:defRPr>
    </a:lvl2pPr>
    <a:lvl3pPr defTabSz="2438338" hangingPunct="0" indent="914400" latinLnBrk="0" lvl="2" marL="0" marR="0" rtl="0" algn="l" fontAlgn="auto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i="0" kumimoji="0" normalizeH="0" spc="0" sz="4800" u="none" cap="none" strike="noStrike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Helvetica Neue"/>
      </a:defRPr>
    </a:lvl3pPr>
    <a:lvl4pPr defTabSz="2438338" hangingPunct="0" indent="1371600" latinLnBrk="0" lvl="3" marL="0" marR="0" rtl="0" algn="l" fontAlgn="auto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i="0" kumimoji="0" normalizeH="0" spc="0" sz="4800" u="none" cap="none" strike="noStrike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Helvetica Neue"/>
      </a:defRPr>
    </a:lvl4pPr>
    <a:lvl5pPr defTabSz="2438338" hangingPunct="0" indent="1828800" latinLnBrk="0" lvl="4" marL="0" marR="0" rtl="0" algn="l" fontAlgn="auto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i="0" kumimoji="0" normalizeH="0" spc="0" sz="4800" u="none" cap="none" strike="noStrike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Helvetica Neue"/>
      </a:defRPr>
    </a:lvl5pPr>
    <a:lvl6pPr defTabSz="2438338" hangingPunct="0" indent="2286000" latinLnBrk="0" lvl="5" marL="0" marR="0" rtl="0" algn="l" fontAlgn="auto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i="0" kumimoji="0" normalizeH="0" spc="0" sz="4800" u="none" cap="none" strike="noStrike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Helvetica Neue"/>
      </a:defRPr>
    </a:lvl6pPr>
    <a:lvl7pPr defTabSz="2438338" hangingPunct="0" indent="2743200" latinLnBrk="0" lvl="6" marL="0" marR="0" rtl="0" algn="l" fontAlgn="auto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i="0" kumimoji="0" normalizeH="0" spc="0" sz="4800" u="none" cap="none" strike="noStrike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Helvetica Neue"/>
      </a:defRPr>
    </a:lvl7pPr>
    <a:lvl8pPr defTabSz="2438338" hangingPunct="0" indent="3200400" latinLnBrk="0" lvl="7" marL="0" marR="0" rtl="0" algn="l" fontAlgn="auto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i="0" kumimoji="0" normalizeH="0" spc="0" sz="4800" u="none" cap="none" strike="noStrike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Helvetica Neue"/>
      </a:defRPr>
    </a:lvl8pPr>
    <a:lvl9pPr defTabSz="2438338" hangingPunct="0" indent="3657600" latinLnBrk="0" lvl="8" marL="0" marR="0" rtl="0" algn="l" fontAlgn="auto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i="0" kumimoji="0" normalizeH="0" spc="0" sz="4800" u="none" cap="none" strike="noStrike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Helvetica Neue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asic Safety Measures in a Tesla Workshop"/>
          <p:cNvSpPr txBox="1"/>
          <p:nvPr>
            <p:ph type="ctrTitle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pc="-170" sz="8500"/>
            </a:lvl1pPr>
          </a:lstStyle>
          <a:p>
            <a:pPr/>
            <a:r>
              <a:t>Basic Safety Measures in a Tesla Workshop</a:t>
            </a:r>
          </a:p>
        </p:txBody>
      </p:sp>
      <p:sp>
        <p:nvSpPr>
          <p:cNvPr id="172" name="Ensuring a Safe Work environmen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a Safe Work environment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all to Action: We encourage everyone to stay vigilant, speak up about safety concerns, and participate actively in our safety initiatives. Together, we can create a workplace where everyone feels secure and valued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825500">
              <a:lnSpc>
                <a:spcPct val="100000"/>
              </a:lnSpc>
              <a:defRPr b="1" spc="0" sz="5500">
                <a:latin typeface="+mn-lt"/>
                <a:ea typeface="+mn-ea"/>
                <a:cs typeface="+mn-cs"/>
                <a:sym typeface="Helvetica Neue"/>
              </a:defRPr>
            </a:pPr>
            <a:r>
              <a:t>Call to Action:</a:t>
            </a:r>
            <a:r>
              <a:t> We encourage everyone to stay vigilant, speak up about safety concerns, and participate actively in our safety initiatives. Together, we can create a workplace where everyone feels secure and valued.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Key Poi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Key Points</a:t>
            </a:r>
          </a:p>
        </p:txBody>
      </p:sp>
      <p:sp>
        <p:nvSpPr>
          <p:cNvPr id="175" name="Importance of WorkPlace Environ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Importance of WorkPlace Environment</a:t>
            </a:r>
          </a:p>
          <a:p>
            <a:pPr/>
            <a:r>
              <a:t>Overview of Common Hazards:</a:t>
            </a:r>
          </a:p>
          <a:p>
            <a:pPr/>
            <a:r>
              <a:t>Machinery,chemicals,slips and falls.</a:t>
            </a:r>
          </a:p>
        </p:txBody>
      </p:sp>
      <p:pic>
        <p:nvPicPr>
          <p:cNvPr id="176" name="Screenshot 2024-10-24 at 11.32.04 PM.png" descr="Screenshot 2024-10-24 at 11.32.04 PM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881" t="0" r="88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77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ersonal Protective Equipmetnt(PP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Personal Protective Equipmetnt(PPE)</a:t>
            </a:r>
          </a:p>
        </p:txBody>
      </p:sp>
      <p:sp>
        <p:nvSpPr>
          <p:cNvPr id="180" name="Essential PEE : hard gloves, goggles, ear protection, steel toed boots.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Essential PEE : hard gloves, goggles, ear protection, steel toed boots.</a:t>
            </a:r>
          </a:p>
          <a:p>
            <a:pPr/>
            <a:r>
              <a:t>Importance of Proper fitting and Maintenance.</a:t>
            </a:r>
          </a:p>
          <a:p>
            <a:pPr/>
            <a:r>
              <a:t>Training on the Correct use of PEE.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Key Points: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Key Points:</a:t>
            </a:r>
          </a:p>
        </p:txBody>
      </p:sp>
      <p:sp>
        <p:nvSpPr>
          <p:cNvPr id="183" name="Regular Inspections and maintenece of Machinery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 Inspections and maintenece of Machinery.</a:t>
            </a:r>
          </a:p>
          <a:p>
            <a:pPr/>
            <a:r>
              <a:t>Use of Safety Guards and emergency buttons.</a:t>
            </a:r>
          </a:p>
          <a:p>
            <a:pPr/>
            <a:r>
              <a:t>Importance of following Standard operating procedures.</a:t>
            </a:r>
          </a:p>
        </p:txBody>
      </p:sp>
      <p:pic>
        <p:nvPicPr>
          <p:cNvPr id="184" name="Screenshot 2024-10-24 at 11.43.07 PM.png" descr="Screenshot 2024-10-24 at 11.43.07 PM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4588556"/>
            <a:ext cx="11087652" cy="4363766"/>
          </a:xfrm>
          <a:prstGeom prst="rect">
            <a:avLst/>
          </a:prstGeom>
        </p:spPr>
      </p:pic>
      <p:sp>
        <p:nvSpPr>
          <p:cNvPr id="185" name="Machine Safe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Safety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Key Poi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Key Points</a:t>
            </a:r>
          </a:p>
        </p:txBody>
      </p:sp>
      <p:sp>
        <p:nvSpPr>
          <p:cNvPr id="188" name="Implementing 5s methodology : Sort,set in order, shine,standardize and sustai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Implementing 5s methodology : Sort,set in order, shine,standardize and sustain</a:t>
            </a:r>
          </a:p>
          <a:p>
            <a:pPr/>
            <a:r>
              <a:t>Keeping work areas clean and organised.</a:t>
            </a:r>
          </a:p>
          <a:p>
            <a:pPr/>
            <a:r>
              <a:t>Clear signage for walkways and emergency exits.</a:t>
            </a:r>
          </a:p>
        </p:txBody>
      </p:sp>
      <p:pic>
        <p:nvPicPr>
          <p:cNvPr id="189" name="Screenshot 2024-10-24 at 11.48.19 PM.png" descr="Screenshot 2024-10-24 at 11.48.19 PM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526" t="0" r="2526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0" name="Workplace Organ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054">
              <a:defRPr spc="-137" sz="6885"/>
            </a:lvl1pPr>
          </a:lstStyle>
          <a:p>
            <a:pPr/>
            <a:r>
              <a:t>Workplace Organisation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Key Poi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Key Points</a:t>
            </a:r>
          </a:p>
        </p:txBody>
      </p:sp>
      <p:sp>
        <p:nvSpPr>
          <p:cNvPr id="193" name="Regular training sessions for all club member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 training sessions for all club members.</a:t>
            </a:r>
          </a:p>
          <a:p>
            <a:pPr/>
            <a:r>
              <a:t>Importance of Safety drills.</a:t>
            </a:r>
          </a:p>
          <a:p>
            <a:pPr/>
            <a:r>
              <a:t>Encouraging a culture of safety and open communication.</a:t>
            </a:r>
          </a:p>
        </p:txBody>
      </p:sp>
      <p:pic>
        <p:nvPicPr>
          <p:cNvPr id="194" name="Screenshot 2024-10-24 at 11.51.52 PM.png" descr="Screenshot 2024-10-24 at 11.51.52 PM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632" t="0" r="1163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5" name="Training and Aware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054">
              <a:defRPr spc="-137" sz="6885"/>
            </a:lvl1pPr>
          </a:lstStyle>
          <a:p>
            <a:pPr/>
            <a:r>
              <a:t>Training and Awareness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Key Poi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Key Points</a:t>
            </a:r>
          </a:p>
        </p:txBody>
      </p:sp>
      <p:sp>
        <p:nvSpPr>
          <p:cNvPr id="198" name="Proper Handling and Storage of Hazardous Material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 Handling and Storage of Hazardous Materials.</a:t>
            </a:r>
          </a:p>
          <a:p>
            <a:pPr/>
            <a:r>
              <a:t>Use of Materials Safety data sheet.</a:t>
            </a:r>
          </a:p>
          <a:p>
            <a:pPr/>
            <a:r>
              <a:t>Training on spill responses and handling procedures.</a:t>
            </a:r>
          </a:p>
        </p:txBody>
      </p:sp>
      <p:pic>
        <p:nvPicPr>
          <p:cNvPr id="199" name="Screenshot 2024-10-24 at 11.57.32 PM.png" descr="Screenshot 2024-10-24 at 11.57.32 PM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18718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0" name="Hazardous Materials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60536">
              <a:defRPr spc="-108" sz="5440"/>
            </a:lvl1pPr>
          </a:lstStyle>
          <a:p>
            <a:pPr/>
            <a:r>
              <a:t>Hazardous Materials Handling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Key Poi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Key Points</a:t>
            </a:r>
          </a:p>
        </p:txBody>
      </p:sp>
      <p:sp>
        <p:nvSpPr>
          <p:cNvPr id="203" name="Establishing and communicating emergency response plan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Establishing and communicating emergency response plans.</a:t>
            </a:r>
          </a:p>
          <a:p>
            <a:pPr/>
            <a:r>
              <a:t>Locations of first aid kits and fire extinguishers.</a:t>
            </a:r>
          </a:p>
          <a:p>
            <a:pPr/>
            <a:r>
              <a:t>Importance of having emergency contact information readily available</a:t>
            </a:r>
          </a:p>
        </p:txBody>
      </p:sp>
      <p:pic>
        <p:nvPicPr>
          <p:cNvPr id="204" name="Screenshot 2024-10-25 at 12.00.51 AM.png" descr="Screenshot 2024-10-25 at 12.00.51 AM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0833" t="0" r="1083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5" name="Emergency Proced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23821">
              <a:defRPr spc="-141" sz="7054"/>
            </a:lvl1pPr>
          </a:lstStyle>
          <a:p>
            <a:pPr/>
            <a:r>
              <a:t>Emergency Procedures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cident Reporting and Investig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Incident Reporting and Investigation</a:t>
            </a:r>
          </a:p>
        </p:txBody>
      </p:sp>
      <p:sp>
        <p:nvSpPr>
          <p:cNvPr id="208" name="Key Points: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Key Points:</a:t>
            </a:r>
          </a:p>
        </p:txBody>
      </p:sp>
      <p:sp>
        <p:nvSpPr>
          <p:cNvPr id="209" name="Encourage immediate reporting of all accidents and near misses.…"/>
          <p:cNvSpPr txBox="1"/>
          <p:nvPr>
            <p:ph type="body" idx="1"/>
          </p:nvPr>
        </p:nvSpPr>
        <p:spPr>
          <a:xfrm>
            <a:off x="749300" y="38167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Encourage immediate reporting of all accidents and near misses.</a:t>
            </a:r>
          </a:p>
          <a:p>
            <a:pPr/>
            <a:r>
              <a:t>Conduct thorough investigations to identify root causes.</a:t>
            </a:r>
          </a:p>
          <a:p>
            <a:pPr/>
            <a:r>
              <a:t>Implement corrective actions to prevent future incidents.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